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6"/>
  </p:notesMasterIdLst>
  <p:sldIdLst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5692-94F1-442E-B389-F7B6A55796F4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BCC09-EC04-452E-8D0F-69005FE50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28165" indent="-280064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20254" indent="-22405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68356" indent="-22405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16458" indent="-22405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5267C36-1488-4788-A282-3B885F0499C6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0F9C-B773-43A1-B7CE-90B267406C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B858-2790-4958-8635-244D5EFDFD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9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F5C868-F144-4A8D-8473-5A1AF2CD1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DDFAC3-63FB-48EF-B67B-984E1FC8CF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6"/>
          <p:cNvSpPr txBox="1">
            <a:spLocks/>
          </p:cNvSpPr>
          <p:nvPr/>
        </p:nvSpPr>
        <p:spPr bwMode="auto">
          <a:xfrm>
            <a:off x="4595750" y="3854194"/>
            <a:ext cx="4548250" cy="28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Objective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Very brief description of your technology’s goal for your ANTX demonstration (spell out all acronyms once)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Team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Identify submitting and supporting organizations, that may include industry, academia and government R&amp;D organizations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33" y="858593"/>
            <a:ext cx="4419600" cy="2897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Warfighting Capability Area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0" name="Title 5"/>
          <p:cNvSpPr>
            <a:spLocks noGrp="1"/>
          </p:cNvSpPr>
          <p:nvPr>
            <p:ph type="title"/>
          </p:nvPr>
        </p:nvSpPr>
        <p:spPr>
          <a:xfrm>
            <a:off x="457200" y="115955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Arial" charset="0"/>
                <a:cs typeface="Arial" charset="0"/>
              </a:rPr>
              <a:t>Title</a:t>
            </a:r>
            <a:br>
              <a:rPr lang="en-US" altLang="en-US" sz="2400" b="1" dirty="0" smtClean="0">
                <a:latin typeface="Arial" charset="0"/>
                <a:cs typeface="Arial" charset="0"/>
              </a:rPr>
            </a:br>
            <a:r>
              <a:rPr lang="en-US" altLang="en-US" sz="2400" dirty="0" smtClean="0">
                <a:latin typeface="Arial" charset="0"/>
                <a:cs typeface="Arial" charset="0"/>
              </a:rPr>
              <a:t>POC</a:t>
            </a:r>
            <a:r>
              <a:rPr lang="en-US" altLang="en-US" sz="2400" b="1" dirty="0" smtClean="0">
                <a:latin typeface="Arial" charset="0"/>
                <a:cs typeface="Arial" charset="0"/>
              </a:rPr>
              <a:t>/</a:t>
            </a:r>
            <a:r>
              <a:rPr lang="en-US" altLang="en-US" sz="2400" dirty="0" smtClean="0">
                <a:latin typeface="Arial" charset="0"/>
                <a:cs typeface="Arial" charset="0"/>
              </a:rPr>
              <a:t>Organization/Phone/Email</a:t>
            </a:r>
            <a:endParaRPr lang="en-US" altLang="en-US" sz="24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988624"/>
            <a:ext cx="4419600" cy="2555021"/>
          </a:xfrm>
          <a:ln>
            <a:noFill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Operational Relevance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17475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Briefly describe the value of your technology to the warfighter</a:t>
            </a:r>
          </a:p>
          <a:p>
            <a:pPr marL="117475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answer to “so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what,”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i.e.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repurposed capability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cost-effective approach, etc.</a:t>
            </a:r>
          </a:p>
          <a:p>
            <a:pPr marL="117475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Capability Area(s</a:t>
            </a: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) Addressed/How Addressed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1200" b="1" u="sng" dirty="0" smtClean="0">
              <a:latin typeface="Arial" pitchFamily="34" charset="0"/>
              <a:cs typeface="Arial" pitchFamily="34" charset="0"/>
            </a:endParaRPr>
          </a:p>
          <a:p>
            <a:pPr marL="117475" indent="-117475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Briefly describe what capability area(s) your technology addresses and how your technology addresses it/them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0" y="3988798"/>
            <a:ext cx="4419600" cy="264060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en-US" sz="1200" b="1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Content Placeholder 11"/>
          <p:cNvSpPr>
            <a:spLocks noGrp="1"/>
          </p:cNvSpPr>
          <p:nvPr>
            <p:ph sz="half" idx="2"/>
          </p:nvPr>
        </p:nvSpPr>
        <p:spPr>
          <a:xfrm>
            <a:off x="4572000" y="1193441"/>
            <a:ext cx="4495800" cy="2067611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lvl="3" indent="0" algn="ctr" eaLnBrk="1" hangingPunct="1">
              <a:buFont typeface="Arial" charset="0"/>
              <a:buNone/>
            </a:pPr>
            <a:endParaRPr lang="en-US" altLang="en-US" sz="1200" b="1" dirty="0" smtClean="0">
              <a:latin typeface="Arial" charset="0"/>
              <a:cs typeface="Arial" charset="0"/>
            </a:endParaRPr>
          </a:p>
          <a:p>
            <a:pPr marL="0" lvl="3" indent="0" algn="ctr" eaLnBrk="1" hangingPunct="1">
              <a:buFont typeface="Arial" charset="0"/>
              <a:buNone/>
            </a:pPr>
            <a:endParaRPr lang="en-US" altLang="en-US" sz="1200" b="1" dirty="0" smtClean="0">
              <a:latin typeface="Arial" charset="0"/>
              <a:cs typeface="Arial" charset="0"/>
            </a:endParaRPr>
          </a:p>
          <a:p>
            <a:pPr marL="0" lvl="3" indent="0" algn="ctr" eaLnBrk="1" hangingPunct="1">
              <a:buFont typeface="Arial" charset="0"/>
              <a:buNone/>
            </a:pPr>
            <a:r>
              <a:rPr lang="en-US" altLang="en-US" sz="1200" b="1" dirty="0" smtClean="0">
                <a:latin typeface="Arial" charset="0"/>
                <a:cs typeface="Arial" charset="0"/>
              </a:rPr>
              <a:t>Picture or graphic that illustrates</a:t>
            </a: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0" lvl="3" indent="0" algn="ctr" eaLnBrk="1" hangingPunct="1">
              <a:buFont typeface="Arial" charset="0"/>
              <a:buNone/>
            </a:pPr>
            <a:r>
              <a:rPr lang="en-US" altLang="en-US" sz="1200" b="1" dirty="0" smtClean="0">
                <a:latin typeface="Arial" charset="0"/>
                <a:cs typeface="Arial" charset="0"/>
              </a:rPr>
              <a:t>your technology or concept </a:t>
            </a:r>
          </a:p>
          <a:p>
            <a:pPr marL="0" lvl="3" indent="0" algn="ctr" eaLnBrk="1" hangingPunct="1">
              <a:buFont typeface="Arial" charset="0"/>
              <a:buNone/>
            </a:pPr>
            <a:endParaRPr lang="en-US" altLang="en-US" sz="1200" b="1" dirty="0" smtClean="0">
              <a:latin typeface="Arial" charset="0"/>
              <a:cs typeface="Arial" charset="0"/>
            </a:endParaRPr>
          </a:p>
          <a:p>
            <a:pPr marL="0" lvl="3" indent="0" algn="ctr" eaLnBrk="1" hangingPunct="1">
              <a:buFont typeface="Arial" charset="0"/>
              <a:buNone/>
            </a:pPr>
            <a:r>
              <a:rPr lang="en-US" altLang="en-US" sz="1200" b="1" dirty="0" smtClean="0">
                <a:latin typeface="Arial" charset="0"/>
                <a:cs typeface="Arial" charset="0"/>
              </a:rPr>
              <a:t>Note: Resolution &lt;250 KB</a:t>
            </a:r>
            <a:endParaRPr lang="en-US" altLang="en-US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en-US" sz="1200" dirty="0" smtClean="0">
              <a:latin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94213" y="873125"/>
            <a:ext cx="0" cy="5832475"/>
          </a:xfrm>
          <a:prstGeom prst="line">
            <a:avLst/>
          </a:prstGeom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"/>
          <p:cNvSpPr>
            <a:spLocks noChangeArrowheads="1"/>
          </p:cNvSpPr>
          <p:nvPr/>
        </p:nvSpPr>
        <p:spPr bwMode="auto">
          <a:xfrm>
            <a:off x="3581400" y="6553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CLASSIFICATION 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060" name="TextBox 21"/>
          <p:cNvSpPr txBox="1">
            <a:spLocks noChangeArrowheads="1"/>
          </p:cNvSpPr>
          <p:nvPr/>
        </p:nvSpPr>
        <p:spPr bwMode="auto">
          <a:xfrm>
            <a:off x="76200" y="6629400"/>
            <a:ext cx="15055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 b="1" dirty="0">
                <a:solidFill>
                  <a:prstClr val="black"/>
                </a:solidFill>
                <a:latin typeface="Arial" charset="0"/>
                <a:cs typeface="Arial" charset="0"/>
              </a:rPr>
              <a:t>Last Updated: </a:t>
            </a:r>
            <a:r>
              <a:rPr lang="en-US" altLang="en-US" sz="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enter date</a:t>
            </a:r>
            <a:endParaRPr lang="en-US" altLang="en-US" sz="9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61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20638"/>
            <a:ext cx="801687" cy="80168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64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063" y="20638"/>
            <a:ext cx="79533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495800" y="868363"/>
            <a:ext cx="0" cy="583723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0" y="3286811"/>
            <a:ext cx="4495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One Line Major Take Away for Your Technology</a:t>
            </a:r>
            <a:endParaRPr lang="en-US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866134"/>
            <a:ext cx="4487159" cy="2746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Description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015" y="3690480"/>
            <a:ext cx="4419600" cy="2897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Technology/Engineering Innovation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81282" y="3698021"/>
            <a:ext cx="4487159" cy="2746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Objectives and Technical Parameters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0" y="3961069"/>
            <a:ext cx="4419600" cy="28194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Technology/Engineering Innovation</a:t>
            </a:r>
          </a:p>
          <a:p>
            <a:pPr marL="117475" indent="-117475"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Briefly describe what specific technology/engineering innovation your technology is and what it does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TRL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Current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X;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Projected at end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(3QFY21): X</a:t>
            </a:r>
            <a:endParaRPr lang="en-US" sz="12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600" b="1" u="sng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Related Efforts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Briefly describe how your technology was originally developed (e.g. INP, FNC, JCTD, SBIR, IRAD, commercial, etc.) </a:t>
            </a:r>
          </a:p>
          <a:p>
            <a:pPr marL="117475" indent="-117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Identify ongoing DON, DoD, Joint, or other programs actively developing or testing your technology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72059"/>
              </p:ext>
            </p:extLst>
          </p:nvPr>
        </p:nvGraphicFramePr>
        <p:xfrm>
          <a:off x="4679321" y="4537776"/>
          <a:ext cx="4389122" cy="1096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2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Capability</a:t>
                      </a:r>
                      <a:r>
                        <a:rPr lang="en-US" sz="1200" b="1" baseline="0" dirty="0" smtClean="0"/>
                        <a:t> Area</a:t>
                      </a:r>
                      <a:endParaRPr lang="en-US" sz="1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Metric</a:t>
                      </a:r>
                      <a:endParaRPr lang="en-US" sz="12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Technical Parameter</a:t>
                      </a:r>
                      <a:endParaRPr lang="en-US" sz="12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63">
                <a:tc>
                  <a:txBody>
                    <a:bodyPr/>
                    <a:lstStyle/>
                    <a:p>
                      <a:pPr lvl="0"/>
                      <a:r>
                        <a:rPr lang="en-US" sz="1200" dirty="0" smtClean="0"/>
                        <a:t>e.g.</a:t>
                      </a:r>
                      <a:r>
                        <a:rPr lang="en-US" sz="1200" baseline="0" dirty="0" smtClean="0"/>
                        <a:t> SA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 smtClean="0"/>
                        <a:t>e.g. Detection Depth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XXXm</a:t>
                      </a:r>
                      <a:endParaRPr lang="en-US" sz="12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263">
                <a:tc>
                  <a:txBody>
                    <a:bodyPr/>
                    <a:lstStyle/>
                    <a:p>
                      <a:pPr lvl="0"/>
                      <a:r>
                        <a:rPr lang="en-US" sz="1200" dirty="0" smtClean="0"/>
                        <a:t>e.g. CR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 smtClean="0"/>
                        <a:t>e.g.</a:t>
                      </a:r>
                      <a:r>
                        <a:rPr lang="en-US" sz="1200" baseline="0" dirty="0" smtClean="0"/>
                        <a:t> Detection Distance</a:t>
                      </a: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 smtClean="0"/>
                        <a:t>XXXm</a:t>
                      </a:r>
                      <a:endParaRPr lang="en-US" sz="1200" dirty="0" smtClean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63">
                <a:tc>
                  <a:txBody>
                    <a:bodyPr/>
                    <a:lstStyle/>
                    <a:p>
                      <a:pPr lvl="0"/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/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263">
                <a:tc>
                  <a:txBody>
                    <a:bodyPr/>
                    <a:lstStyle/>
                    <a:p>
                      <a:pPr lvl="0"/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/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Picture 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A39992"/>
              </a:clrFrom>
              <a:clrTo>
                <a:srgbClr val="A399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6" t="33485" r="1694" b="33257"/>
          <a:stretch>
            <a:fillRect/>
          </a:stretch>
        </p:blipFill>
        <p:spPr bwMode="auto">
          <a:xfrm>
            <a:off x="7251098" y="90500"/>
            <a:ext cx="1816702" cy="64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19A372BC2124EACC2BBC7B47F1430" ma:contentTypeVersion="1" ma:contentTypeDescription="Create a new document." ma:contentTypeScope="" ma:versionID="bac7d4c1bb58e991e86e3c9a9de7b3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65054f626d5c06bed0e6273389f5b1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37AE78-2555-449F-A03A-D0F647D5C459}"/>
</file>

<file path=customXml/itemProps2.xml><?xml version="1.0" encoding="utf-8"?>
<ds:datastoreItem xmlns:ds="http://schemas.openxmlformats.org/officeDocument/2006/customXml" ds:itemID="{5DFE1670-66A5-4F18-9096-29D6C2D78503}"/>
</file>

<file path=customXml/itemProps3.xml><?xml version="1.0" encoding="utf-8"?>
<ds:datastoreItem xmlns:ds="http://schemas.openxmlformats.org/officeDocument/2006/customXml" ds:itemID="{98D3DFCC-C364-4F7C-B959-2029682FB95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(4:3)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Title POC/Organization/Phone/Email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FNFF Quad</dc:title>
  <dc:creator/>
  <cp:lastModifiedBy/>
  <cp:revision>1</cp:revision>
  <dcterms:created xsi:type="dcterms:W3CDTF">2016-09-28T17:57:13Z</dcterms:created>
  <dcterms:modified xsi:type="dcterms:W3CDTF">2020-03-31T20:54:01Z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0x0101005A319A372BC2124EACC2BBC7B47F1430</vt:lpwstr>
  </property>
  <property fmtid="{D5CDD505-2E9C-101B-9397-08002B2CF9AE}" pid="3" name="Order">
    <vt:r8>63700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